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71" r:id="rId11"/>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in Choi" initials="" lastIdx="5" clrIdx="0"/>
  <p:cmAuthor id="1" name="Grace Yang" initials=""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2" d="100"/>
          <a:sy n="102" d="100"/>
        </p:scale>
        <p:origin x="-456" y="27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275958587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
        <p:cNvGrpSpPr/>
        <p:nvPr/>
      </p:nvGrpSpPr>
      <p:grpSpPr>
        <a:xfrm>
          <a:off x="0" y="0"/>
          <a:ext cx="0" cy="0"/>
          <a:chOff x="0" y="0"/>
          <a:chExt cx="0" cy="0"/>
        </a:xfrm>
      </p:grpSpPr>
      <p:sp>
        <p:nvSpPr>
          <p:cNvPr id="33" name="Shape 3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4" name="Shape 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2" name="Shape 13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
        <p:cNvGrpSpPr/>
        <p:nvPr/>
      </p:nvGrpSpPr>
      <p:grpSpPr>
        <a:xfrm>
          <a:off x="0" y="0"/>
          <a:ext cx="0" cy="0"/>
          <a:chOff x="0" y="0"/>
          <a:chExt cx="0" cy="0"/>
        </a:xfrm>
      </p:grpSpPr>
      <p:sp>
        <p:nvSpPr>
          <p:cNvPr id="39" name="Shape 3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0" name="Shape 4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Shape 4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6" name="Shape 4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 name="Shape 5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7"/>
        <p:cNvGrpSpPr/>
        <p:nvPr/>
      </p:nvGrpSpPr>
      <p:grpSpPr>
        <a:xfrm>
          <a:off x="0" y="0"/>
          <a:ext cx="0" cy="0"/>
          <a:chOff x="0" y="0"/>
          <a:chExt cx="0" cy="0"/>
        </a:xfrm>
      </p:grpSpPr>
      <p:sp>
        <p:nvSpPr>
          <p:cNvPr id="8" name="Shape 8"/>
          <p:cNvSpPr txBox="1">
            <a:spLocks noGrp="1"/>
          </p:cNvSpPr>
          <p:nvPr>
            <p:ph type="ctrTitle"/>
          </p:nvPr>
        </p:nvSpPr>
        <p:spPr>
          <a:xfrm>
            <a:off x="685800" y="1583342"/>
            <a:ext cx="7772400" cy="1159799"/>
          </a:xfrm>
          <a:prstGeom prst="rect">
            <a:avLst/>
          </a:prstGeom>
        </p:spPr>
        <p:txBody>
          <a:bodyPr lIns="91425" tIns="91425" rIns="91425" bIns="91425" anchor="b" anchorCtr="0"/>
          <a:lstStyle>
            <a:lvl1pPr indent="304800" algn="ctr">
              <a:buSzPct val="100000"/>
              <a:defRPr sz="4800"/>
            </a:lvl1pPr>
            <a:lvl2pPr indent="304800" algn="ctr">
              <a:buSzPct val="100000"/>
              <a:defRPr sz="4800"/>
            </a:lvl2pPr>
            <a:lvl3pPr indent="304800" algn="ctr">
              <a:buSzPct val="100000"/>
              <a:defRPr sz="4800"/>
            </a:lvl3pPr>
            <a:lvl4pPr indent="304800" algn="ctr">
              <a:buSzPct val="100000"/>
              <a:defRPr sz="4800"/>
            </a:lvl4pPr>
            <a:lvl5pPr indent="304800" algn="ctr">
              <a:buSzPct val="100000"/>
              <a:defRPr sz="4800"/>
            </a:lvl5pPr>
            <a:lvl6pPr indent="304800" algn="ctr">
              <a:buSzPct val="100000"/>
              <a:defRPr sz="4800"/>
            </a:lvl6pPr>
            <a:lvl7pPr indent="304800" algn="ctr">
              <a:buSzPct val="100000"/>
              <a:defRPr sz="4800"/>
            </a:lvl7pPr>
            <a:lvl8pPr indent="304800" algn="ctr">
              <a:buSzPct val="100000"/>
              <a:defRPr sz="4800"/>
            </a:lvl8pPr>
            <a:lvl9pPr indent="304800" algn="ctr">
              <a:buSzPct val="100000"/>
              <a:defRPr sz="4800"/>
            </a:lvl9pPr>
          </a:lstStyle>
          <a:p>
            <a:endParaRPr/>
          </a:p>
        </p:txBody>
      </p:sp>
      <p:sp>
        <p:nvSpPr>
          <p:cNvPr id="9" name="Shape 9"/>
          <p:cNvSpPr txBox="1">
            <a:spLocks noGrp="1"/>
          </p:cNvSpPr>
          <p:nvPr>
            <p:ph type="subTitle" idx="1"/>
          </p:nvPr>
        </p:nvSpPr>
        <p:spPr>
          <a:xfrm>
            <a:off x="685800" y="2840053"/>
            <a:ext cx="7772400" cy="784799"/>
          </a:xfrm>
          <a:prstGeom prst="rect">
            <a:avLst/>
          </a:prstGeom>
        </p:spPr>
        <p:txBody>
          <a:bodyPr lIns="91425" tIns="91425" rIns="91425" bIns="91425" anchor="t" anchorCtr="0"/>
          <a:lstStyle>
            <a:lvl1pPr marL="0" algn="ctr">
              <a:spcBef>
                <a:spcPts val="0"/>
              </a:spcBef>
              <a:buClr>
                <a:schemeClr val="dk2"/>
              </a:buClr>
              <a:buNone/>
              <a:defRPr>
                <a:solidFill>
                  <a:schemeClr val="dk2"/>
                </a:solidFill>
              </a:defRPr>
            </a:lvl1pPr>
            <a:lvl2pPr marL="0" indent="190500" algn="ctr">
              <a:spcBef>
                <a:spcPts val="0"/>
              </a:spcBef>
              <a:buClr>
                <a:schemeClr val="dk2"/>
              </a:buClr>
              <a:buSzPct val="100000"/>
              <a:buNone/>
              <a:defRPr sz="3000">
                <a:solidFill>
                  <a:schemeClr val="dk2"/>
                </a:solidFill>
              </a:defRPr>
            </a:lvl2pPr>
            <a:lvl3pPr marL="0" indent="190500" algn="ctr">
              <a:spcBef>
                <a:spcPts val="0"/>
              </a:spcBef>
              <a:buClr>
                <a:schemeClr val="dk2"/>
              </a:buClr>
              <a:buSzPct val="100000"/>
              <a:buNone/>
              <a:defRPr sz="3000">
                <a:solidFill>
                  <a:schemeClr val="dk2"/>
                </a:solidFill>
              </a:defRPr>
            </a:lvl3pPr>
            <a:lvl4pPr marL="0" indent="190500" algn="ctr">
              <a:spcBef>
                <a:spcPts val="0"/>
              </a:spcBef>
              <a:buClr>
                <a:schemeClr val="dk2"/>
              </a:buClr>
              <a:buSzPct val="100000"/>
              <a:buNone/>
              <a:defRPr sz="3000">
                <a:solidFill>
                  <a:schemeClr val="dk2"/>
                </a:solidFill>
              </a:defRPr>
            </a:lvl4pPr>
            <a:lvl5pPr marL="0" indent="190500" algn="ctr">
              <a:spcBef>
                <a:spcPts val="0"/>
              </a:spcBef>
              <a:buClr>
                <a:schemeClr val="dk2"/>
              </a:buClr>
              <a:buSzPct val="100000"/>
              <a:buNone/>
              <a:defRPr sz="3000">
                <a:solidFill>
                  <a:schemeClr val="dk2"/>
                </a:solidFill>
              </a:defRPr>
            </a:lvl5pPr>
            <a:lvl6pPr marL="0" indent="190500" algn="ctr">
              <a:spcBef>
                <a:spcPts val="0"/>
              </a:spcBef>
              <a:buClr>
                <a:schemeClr val="dk2"/>
              </a:buClr>
              <a:buSzPct val="100000"/>
              <a:buNone/>
              <a:defRPr sz="3000">
                <a:solidFill>
                  <a:schemeClr val="dk2"/>
                </a:solidFill>
              </a:defRPr>
            </a:lvl6pPr>
            <a:lvl7pPr marL="0" indent="190500" algn="ctr">
              <a:spcBef>
                <a:spcPts val="0"/>
              </a:spcBef>
              <a:buClr>
                <a:schemeClr val="dk2"/>
              </a:buClr>
              <a:buSzPct val="100000"/>
              <a:buNone/>
              <a:defRPr sz="3000">
                <a:solidFill>
                  <a:schemeClr val="dk2"/>
                </a:solidFill>
              </a:defRPr>
            </a:lvl7pPr>
            <a:lvl8pPr marL="0" indent="190500" algn="ctr">
              <a:spcBef>
                <a:spcPts val="0"/>
              </a:spcBef>
              <a:buClr>
                <a:schemeClr val="dk2"/>
              </a:buClr>
              <a:buSzPct val="100000"/>
              <a:buNone/>
              <a:defRPr sz="3000">
                <a:solidFill>
                  <a:schemeClr val="dk2"/>
                </a:solidFill>
              </a:defRPr>
            </a:lvl8pPr>
            <a:lvl9pPr marL="0" indent="190500" algn="ctr">
              <a:spcBef>
                <a:spcPts val="0"/>
              </a:spcBef>
              <a:buClr>
                <a:schemeClr val="dk2"/>
              </a:buClr>
              <a:buSzPct val="100000"/>
              <a:buNone/>
              <a:defRPr sz="3000">
                <a:solidFill>
                  <a:schemeClr val="dk2"/>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457200" y="205978"/>
            <a:ext cx="8229600" cy="85740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2" name="Shape 12"/>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a:defRPr/>
            </a:lvl1pPr>
            <a:lvl2pPr indent="457200">
              <a:defRPr/>
            </a:lvl2pPr>
            <a:lvl3pPr indent="914400">
              <a:defRPr/>
            </a:lvl3pPr>
            <a:lvl4pPr indent="1371600">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457200" y="205978"/>
            <a:ext cx="8229600" cy="85740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5" name="Shape 15"/>
          <p:cNvSpPr txBox="1">
            <a:spLocks noGrp="1"/>
          </p:cNvSpPr>
          <p:nvPr>
            <p:ph type="body" idx="1"/>
          </p:nvPr>
        </p:nvSpPr>
        <p:spPr>
          <a:xfrm>
            <a:off x="457200" y="1200150"/>
            <a:ext cx="3994500" cy="3725699"/>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6" name="Shape 16"/>
          <p:cNvSpPr txBox="1">
            <a:spLocks noGrp="1"/>
          </p:cNvSpPr>
          <p:nvPr>
            <p:ph type="body" idx="2"/>
          </p:nvPr>
        </p:nvSpPr>
        <p:spPr>
          <a:xfrm>
            <a:off x="4692273" y="1200150"/>
            <a:ext cx="3994500" cy="3725699"/>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457200" y="205978"/>
            <a:ext cx="8229600" cy="85740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19"/>
        <p:cNvGrpSpPr/>
        <p:nvPr/>
      </p:nvGrpSpPr>
      <p:grpSpPr>
        <a:xfrm>
          <a:off x="0" y="0"/>
          <a:ext cx="0" cy="0"/>
          <a:chOff x="0" y="0"/>
          <a:chExt cx="0" cy="0"/>
        </a:xfrm>
      </p:grpSpPr>
      <p:sp>
        <p:nvSpPr>
          <p:cNvPr id="20" name="Shape 20"/>
          <p:cNvSpPr txBox="1">
            <a:spLocks noGrp="1"/>
          </p:cNvSpPr>
          <p:nvPr>
            <p:ph type="body" idx="1"/>
          </p:nvPr>
        </p:nvSpPr>
        <p:spPr>
          <a:xfrm>
            <a:off x="457200" y="4406309"/>
            <a:ext cx="8229600" cy="519599"/>
          </a:xfrm>
          <a:prstGeom prst="rect">
            <a:avLst/>
          </a:prstGeom>
        </p:spPr>
        <p:txBody>
          <a:bodyPr lIns="91425" tIns="91425" rIns="91425" bIns="91425" anchor="t" anchorCtr="0"/>
          <a:lstStyle>
            <a:lvl1pPr marL="285750" indent="-171450" algn="ctr">
              <a:spcBef>
                <a:spcPts val="360"/>
              </a:spcBef>
              <a:buSzPct val="100000"/>
              <a:buNone/>
              <a:defRPr sz="1800"/>
            </a:lvl1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1"/>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400"/>
          </a:xfrm>
          <a:prstGeom prst="rect">
            <a:avLst/>
          </a:prstGeom>
        </p:spPr>
        <p:txBody>
          <a:bodyPr lIns="91425" tIns="91425" rIns="91425" bIns="91425" anchor="b" anchorCtr="0"/>
          <a:lstStyle>
            <a:lvl1pPr marL="0">
              <a:buClr>
                <a:schemeClr val="dk1"/>
              </a:buClr>
              <a:buSzPct val="100000"/>
              <a:buNone/>
              <a:defRPr sz="3600" b="1">
                <a:solidFill>
                  <a:schemeClr val="dk1"/>
                </a:solidFill>
              </a:defRPr>
            </a:lvl1pPr>
            <a:lvl2pPr marL="0" indent="228600">
              <a:buClr>
                <a:schemeClr val="dk1"/>
              </a:buClr>
              <a:buSzPct val="100000"/>
              <a:buNone/>
              <a:defRPr sz="3600" b="1">
                <a:solidFill>
                  <a:schemeClr val="dk1"/>
                </a:solidFill>
              </a:defRPr>
            </a:lvl2pPr>
            <a:lvl3pPr marL="0" indent="228600">
              <a:buClr>
                <a:schemeClr val="dk1"/>
              </a:buClr>
              <a:buSzPct val="100000"/>
              <a:buNone/>
              <a:defRPr sz="3600" b="1">
                <a:solidFill>
                  <a:schemeClr val="dk1"/>
                </a:solidFill>
              </a:defRPr>
            </a:lvl3pPr>
            <a:lvl4pPr marL="0" indent="228600">
              <a:buClr>
                <a:schemeClr val="dk1"/>
              </a:buClr>
              <a:buSzPct val="100000"/>
              <a:buNone/>
              <a:defRPr sz="3600" b="1">
                <a:solidFill>
                  <a:schemeClr val="dk1"/>
                </a:solidFill>
              </a:defRPr>
            </a:lvl4pPr>
            <a:lvl5pPr marL="0" indent="228600">
              <a:buClr>
                <a:schemeClr val="dk1"/>
              </a:buClr>
              <a:buSzPct val="100000"/>
              <a:buNone/>
              <a:defRPr sz="3600" b="1">
                <a:solidFill>
                  <a:schemeClr val="dk1"/>
                </a:solidFill>
              </a:defRPr>
            </a:lvl5pPr>
            <a:lvl6pPr marL="0" indent="228600">
              <a:buClr>
                <a:schemeClr val="dk1"/>
              </a:buClr>
              <a:buSzPct val="100000"/>
              <a:buNone/>
              <a:defRPr sz="3600" b="1">
                <a:solidFill>
                  <a:schemeClr val="dk1"/>
                </a:solidFill>
              </a:defRPr>
            </a:lvl6pPr>
            <a:lvl7pPr marL="0" indent="228600">
              <a:buClr>
                <a:schemeClr val="dk1"/>
              </a:buClr>
              <a:buSzPct val="100000"/>
              <a:buNone/>
              <a:defRPr sz="3600" b="1">
                <a:solidFill>
                  <a:schemeClr val="dk1"/>
                </a:solidFill>
              </a:defRPr>
            </a:lvl7pPr>
            <a:lvl8pPr marL="0" indent="228600">
              <a:buClr>
                <a:schemeClr val="dk1"/>
              </a:buClr>
              <a:buSzPct val="100000"/>
              <a:buNone/>
              <a:defRPr sz="3600" b="1">
                <a:solidFill>
                  <a:schemeClr val="dk1"/>
                </a:solidFill>
              </a:defRPr>
            </a:lvl8pPr>
            <a:lvl9pPr marL="0" indent="228600">
              <a:buClr>
                <a:schemeClr val="dk1"/>
              </a:buClr>
              <a:buSzPct val="100000"/>
              <a:buNone/>
              <a:defRPr sz="3600" b="1">
                <a:solidFill>
                  <a:schemeClr val="dk1"/>
                </a:solidFill>
              </a:defRPr>
            </a:lvl9pPr>
          </a:lstStyle>
          <a:p>
            <a:endParaRPr/>
          </a:p>
        </p:txBody>
      </p:sp>
      <p:sp>
        <p:nvSpPr>
          <p:cNvPr id="6" name="Shape 6"/>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marL="342900" indent="-152400">
              <a:spcBef>
                <a:spcPts val="600"/>
              </a:spcBef>
              <a:buClr>
                <a:schemeClr val="dk1"/>
              </a:buClr>
              <a:buSzPct val="100000"/>
              <a:defRPr sz="3000">
                <a:solidFill>
                  <a:schemeClr val="dk1"/>
                </a:solidFill>
              </a:defRPr>
            </a:lvl1pPr>
            <a:lvl2pPr marL="742950" indent="-133350">
              <a:spcBef>
                <a:spcPts val="480"/>
              </a:spcBef>
              <a:buClr>
                <a:schemeClr val="dk1"/>
              </a:buClr>
              <a:buSzPct val="100000"/>
              <a:defRPr sz="2400">
                <a:solidFill>
                  <a:schemeClr val="dk1"/>
                </a:solidFill>
              </a:defRPr>
            </a:lvl2pPr>
            <a:lvl3pPr marL="1143000" indent="-76200">
              <a:spcBef>
                <a:spcPts val="480"/>
              </a:spcBef>
              <a:buClr>
                <a:schemeClr val="dk1"/>
              </a:buClr>
              <a:buSzPct val="100000"/>
              <a:defRPr sz="2400">
                <a:solidFill>
                  <a:schemeClr val="dk1"/>
                </a:solidFill>
              </a:defRPr>
            </a:lvl3pPr>
            <a:lvl4pPr marL="1600200" indent="-114300">
              <a:spcBef>
                <a:spcPts val="360"/>
              </a:spcBef>
              <a:buClr>
                <a:schemeClr val="dk1"/>
              </a:buClr>
              <a:buSzPct val="100000"/>
              <a:defRPr sz="1800">
                <a:solidFill>
                  <a:schemeClr val="dk1"/>
                </a:solidFill>
              </a:defRPr>
            </a:lvl4pPr>
            <a:lvl5pPr marL="2057400" indent="-114300">
              <a:spcBef>
                <a:spcPts val="360"/>
              </a:spcBef>
              <a:buClr>
                <a:schemeClr val="dk1"/>
              </a:buClr>
              <a:buSzPct val="100000"/>
              <a:defRPr sz="1800">
                <a:solidFill>
                  <a:schemeClr val="dk1"/>
                </a:solidFill>
              </a:defRPr>
            </a:lvl5pPr>
            <a:lvl6pPr marL="2514600" indent="-114300">
              <a:spcBef>
                <a:spcPts val="360"/>
              </a:spcBef>
              <a:buClr>
                <a:schemeClr val="dk1"/>
              </a:buClr>
              <a:buSzPct val="100000"/>
              <a:defRPr sz="1800">
                <a:solidFill>
                  <a:schemeClr val="dk1"/>
                </a:solidFill>
              </a:defRPr>
            </a:lvl6pPr>
            <a:lvl7pPr marL="2971800" indent="-114300">
              <a:spcBef>
                <a:spcPts val="360"/>
              </a:spcBef>
              <a:buClr>
                <a:schemeClr val="dk1"/>
              </a:buClr>
              <a:buSzPct val="100000"/>
              <a:defRPr sz="1800">
                <a:solidFill>
                  <a:schemeClr val="dk1"/>
                </a:solidFill>
              </a:defRPr>
            </a:lvl7pPr>
            <a:lvl8pPr marL="3429000" indent="-114300">
              <a:spcBef>
                <a:spcPts val="360"/>
              </a:spcBef>
              <a:buClr>
                <a:schemeClr val="dk1"/>
              </a:buClr>
              <a:buSzPct val="100000"/>
              <a:defRPr sz="1800">
                <a:solidFill>
                  <a:schemeClr val="dk1"/>
                </a:solidFill>
              </a:defRPr>
            </a:lvl8pPr>
            <a:lvl9pPr marL="3886200" indent="-114300">
              <a:spcBef>
                <a:spcPts val="360"/>
              </a:spcBef>
              <a:buClr>
                <a:schemeClr val="dk1"/>
              </a:buClr>
              <a:buSzPct val="100000"/>
              <a:defRPr sz="1800">
                <a:solidFill>
                  <a:schemeClr val="dk1"/>
                </a:solidFil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png"/></Relationships>
</file>

<file path=ppt/slides/_rels/slide10.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6.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900FF"/>
        </a:solidFill>
        <a:effectLst/>
      </p:bgPr>
    </p:bg>
    <p:spTree>
      <p:nvGrpSpPr>
        <p:cNvPr id="1" name="Shape 22"/>
        <p:cNvGrpSpPr/>
        <p:nvPr/>
      </p:nvGrpSpPr>
      <p:grpSpPr>
        <a:xfrm>
          <a:off x="0" y="0"/>
          <a:ext cx="0" cy="0"/>
          <a:chOff x="0" y="0"/>
          <a:chExt cx="0" cy="0"/>
        </a:xfrm>
      </p:grpSpPr>
      <p:pic>
        <p:nvPicPr>
          <p:cNvPr id="23" name="Shape 23"/>
          <p:cNvPicPr preferRelativeResize="0"/>
          <p:nvPr/>
        </p:nvPicPr>
        <p:blipFill>
          <a:blip r:embed="rId3"/>
          <a:stretch>
            <a:fillRect/>
          </a:stretch>
        </p:blipFill>
        <p:spPr>
          <a:xfrm>
            <a:off x="6974550" y="187550"/>
            <a:ext cx="1928350" cy="1949849"/>
          </a:xfrm>
          <a:prstGeom prst="rect">
            <a:avLst/>
          </a:prstGeom>
        </p:spPr>
      </p:pic>
      <p:pic>
        <p:nvPicPr>
          <p:cNvPr id="24" name="Shape 24"/>
          <p:cNvPicPr preferRelativeResize="0"/>
          <p:nvPr/>
        </p:nvPicPr>
        <p:blipFill>
          <a:blip r:embed="rId4"/>
          <a:stretch>
            <a:fillRect/>
          </a:stretch>
        </p:blipFill>
        <p:spPr>
          <a:xfrm>
            <a:off x="376825" y="142124"/>
            <a:ext cx="1083249" cy="1900425"/>
          </a:xfrm>
          <a:prstGeom prst="rect">
            <a:avLst/>
          </a:prstGeom>
        </p:spPr>
      </p:pic>
      <p:sp>
        <p:nvSpPr>
          <p:cNvPr id="25" name="Shape 25"/>
          <p:cNvSpPr txBox="1"/>
          <p:nvPr/>
        </p:nvSpPr>
        <p:spPr>
          <a:xfrm>
            <a:off x="2031125" y="1592725"/>
            <a:ext cx="4649100" cy="902999"/>
          </a:xfrm>
          <a:prstGeom prst="rect">
            <a:avLst/>
          </a:prstGeom>
          <a:ln>
            <a:noFill/>
          </a:ln>
        </p:spPr>
        <p:txBody>
          <a:bodyPr lIns="91425" tIns="91425" rIns="91425" bIns="91425" anchor="t" anchorCtr="0">
            <a:noAutofit/>
          </a:bodyPr>
          <a:lstStyle/>
          <a:p>
            <a:pPr algn="ctr">
              <a:buNone/>
            </a:pPr>
            <a:r>
              <a:rPr lang="en" sz="4800">
                <a:solidFill>
                  <a:srgbClr val="5BF3FF"/>
                </a:solidFill>
                <a:latin typeface="Shadows Into Light"/>
                <a:ea typeface="Shadows Into Light"/>
                <a:cs typeface="Shadows Into Light"/>
                <a:sym typeface="Shadows Into Light"/>
              </a:rPr>
              <a:t>Apple Vs. Samsung</a:t>
            </a:r>
          </a:p>
        </p:txBody>
      </p:sp>
      <p:pic>
        <p:nvPicPr>
          <p:cNvPr id="26" name="Shape 26"/>
          <p:cNvPicPr preferRelativeResize="0"/>
          <p:nvPr/>
        </p:nvPicPr>
        <p:blipFill>
          <a:blip r:embed="rId5"/>
          <a:stretch>
            <a:fillRect/>
          </a:stretch>
        </p:blipFill>
        <p:spPr>
          <a:xfrm>
            <a:off x="5922350" y="3726225"/>
            <a:ext cx="2511924" cy="1061599"/>
          </a:xfrm>
          <a:prstGeom prst="rect">
            <a:avLst/>
          </a:prstGeom>
        </p:spPr>
      </p:pic>
      <p:pic>
        <p:nvPicPr>
          <p:cNvPr id="27" name="Shape 27"/>
          <p:cNvPicPr preferRelativeResize="0"/>
          <p:nvPr/>
        </p:nvPicPr>
        <p:blipFill>
          <a:blip r:embed="rId6"/>
          <a:stretch>
            <a:fillRect/>
          </a:stretch>
        </p:blipFill>
        <p:spPr>
          <a:xfrm>
            <a:off x="769299" y="3618825"/>
            <a:ext cx="1784325" cy="1276399"/>
          </a:xfrm>
          <a:prstGeom prst="rect">
            <a:avLst/>
          </a:prstGeom>
        </p:spPr>
      </p:pic>
      <p:pic>
        <p:nvPicPr>
          <p:cNvPr id="28" name="Shape 28"/>
          <p:cNvPicPr preferRelativeResize="0"/>
          <p:nvPr/>
        </p:nvPicPr>
        <p:blipFill>
          <a:blip r:embed="rId7"/>
          <a:stretch>
            <a:fillRect/>
          </a:stretch>
        </p:blipFill>
        <p:spPr>
          <a:xfrm>
            <a:off x="1665950" y="209425"/>
            <a:ext cx="2909400" cy="1383303"/>
          </a:xfrm>
          <a:prstGeom prst="rect">
            <a:avLst/>
          </a:prstGeom>
        </p:spPr>
      </p:pic>
      <p:pic>
        <p:nvPicPr>
          <p:cNvPr id="29" name="Shape 29"/>
          <p:cNvPicPr preferRelativeResize="0"/>
          <p:nvPr/>
        </p:nvPicPr>
        <p:blipFill>
          <a:blip r:embed="rId8"/>
          <a:stretch>
            <a:fillRect/>
          </a:stretch>
        </p:blipFill>
        <p:spPr>
          <a:xfrm>
            <a:off x="4729075" y="96243"/>
            <a:ext cx="2091749" cy="1609666"/>
          </a:xfrm>
          <a:prstGeom prst="rect">
            <a:avLst/>
          </a:prstGeom>
        </p:spPr>
      </p:pic>
      <p:pic>
        <p:nvPicPr>
          <p:cNvPr id="30" name="Shape 30"/>
          <p:cNvPicPr preferRelativeResize="0"/>
          <p:nvPr/>
        </p:nvPicPr>
        <p:blipFill>
          <a:blip r:embed="rId9"/>
          <a:stretch>
            <a:fillRect/>
          </a:stretch>
        </p:blipFill>
        <p:spPr>
          <a:xfrm>
            <a:off x="3778925" y="3680275"/>
            <a:ext cx="1153500" cy="1153500"/>
          </a:xfrm>
          <a:prstGeom prst="rect">
            <a:avLst/>
          </a:prstGeom>
        </p:spPr>
      </p:pic>
      <p:sp>
        <p:nvSpPr>
          <p:cNvPr id="31" name="Shape 31"/>
          <p:cNvSpPr txBox="1">
            <a:spLocks noGrp="1"/>
          </p:cNvSpPr>
          <p:nvPr>
            <p:ph type="subTitle" idx="1"/>
          </p:nvPr>
        </p:nvSpPr>
        <p:spPr>
          <a:xfrm>
            <a:off x="566875" y="2301360"/>
            <a:ext cx="7772400" cy="1153499"/>
          </a:xfrm>
          <a:prstGeom prst="rect">
            <a:avLst/>
          </a:prstGeom>
        </p:spPr>
        <p:txBody>
          <a:bodyPr lIns="91425" tIns="91425" rIns="91425" bIns="91425" anchor="t" anchorCtr="0">
            <a:noAutofit/>
          </a:bodyPr>
          <a:lstStyle/>
          <a:p>
            <a:pPr lvl="0" algn="ctr" rtl="0">
              <a:buNone/>
            </a:pPr>
            <a:r>
              <a:rPr lang="en">
                <a:solidFill>
                  <a:srgbClr val="FF9900"/>
                </a:solidFill>
                <a:latin typeface="Shadows Into Light Two"/>
                <a:ea typeface="Shadows Into Light Two"/>
                <a:cs typeface="Shadows Into Light Two"/>
                <a:sym typeface="Shadows Into Light Two"/>
              </a:rPr>
              <a:t>By: Lin Choi, Grace Yang, Alexis Aguiar, Manas Joshi, and Bryan Li</a:t>
            </a:r>
            <a:r>
              <a:rPr lang="en">
                <a:latin typeface="Shadows Into Light Two"/>
                <a:ea typeface="Shadows Into Light Two"/>
                <a:cs typeface="Shadows Into Light Two"/>
                <a:sym typeface="Shadows Into Light Two"/>
              </a:rPr>
              <a:t> </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126"/>
        <p:cNvGrpSpPr/>
        <p:nvPr/>
      </p:nvGrpSpPr>
      <p:grpSpPr>
        <a:xfrm>
          <a:off x="0" y="0"/>
          <a:ext cx="0" cy="0"/>
          <a:chOff x="0" y="0"/>
          <a:chExt cx="0" cy="0"/>
        </a:xfrm>
      </p:grpSpPr>
      <p:sp>
        <p:nvSpPr>
          <p:cNvPr id="127" name="Shape 127"/>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lgn="ctr">
              <a:buNone/>
            </a:pPr>
            <a:r>
              <a:rPr lang="en">
                <a:solidFill>
                  <a:srgbClr val="00FFFF"/>
                </a:solidFill>
                <a:latin typeface="Shadows Into Light Two"/>
                <a:ea typeface="Shadows Into Light Two"/>
                <a:cs typeface="Shadows Into Light Two"/>
                <a:sym typeface="Shadows Into Light Two"/>
              </a:rPr>
              <a:t>HOPE YOU ENJOYED THIS Presentation!!</a:t>
            </a:r>
          </a:p>
        </p:txBody>
      </p:sp>
      <p:sp>
        <p:nvSpPr>
          <p:cNvPr id="128" name="Shape 128"/>
          <p:cNvSpPr txBox="1">
            <a:spLocks noGrp="1"/>
          </p:cNvSpPr>
          <p:nvPr>
            <p:ph type="body" idx="1"/>
          </p:nvPr>
        </p:nvSpPr>
        <p:spPr>
          <a:xfrm>
            <a:off x="457200" y="1298300"/>
            <a:ext cx="8229600" cy="3627600"/>
          </a:xfrm>
          <a:prstGeom prst="rect">
            <a:avLst/>
          </a:prstGeom>
        </p:spPr>
        <p:txBody>
          <a:bodyPr lIns="91425" tIns="91425" rIns="91425" bIns="91425" anchor="t" anchorCtr="0">
            <a:noAutofit/>
          </a:bodyPr>
          <a:lstStyle/>
          <a:p>
            <a:pPr lvl="0" algn="ctr" rtl="0">
              <a:buClr>
                <a:srgbClr val="000000"/>
              </a:buClr>
              <a:buSzPct val="36666"/>
              <a:buFont typeface="Arial"/>
              <a:buNone/>
            </a:pPr>
            <a:r>
              <a:rPr lang="en" b="1">
                <a:solidFill>
                  <a:srgbClr val="FFFF00"/>
                </a:solidFill>
                <a:latin typeface="Shadows Into Light Two"/>
                <a:ea typeface="Shadows Into Light Two"/>
                <a:cs typeface="Shadows Into Light Two"/>
                <a:sym typeface="Shadows Into Light Two"/>
              </a:rPr>
              <a:t>
</a:t>
            </a:r>
          </a:p>
          <a:p>
            <a:endParaRPr lang="en" b="1">
              <a:solidFill>
                <a:srgbClr val="FFFF00"/>
              </a:solidFill>
              <a:latin typeface="Shadows Into Light Two"/>
              <a:ea typeface="Shadows Into Light Two"/>
              <a:cs typeface="Shadows Into Light Two"/>
              <a:sym typeface="Shadows Into Light Two"/>
            </a:endParaRPr>
          </a:p>
          <a:p>
            <a:pPr lvl="0" algn="l" rtl="0">
              <a:buNone/>
            </a:pPr>
            <a:r>
              <a:rPr lang="en" b="1">
                <a:solidFill>
                  <a:srgbClr val="A4C2F4"/>
                </a:solidFill>
                <a:latin typeface="Shadows Into Light Two"/>
                <a:ea typeface="Shadows Into Light Two"/>
                <a:cs typeface="Shadows Into Light Two"/>
                <a:sym typeface="Shadows Into Light Two"/>
              </a:rPr>
              <a:t>&gt;_&lt;</a:t>
            </a:r>
          </a:p>
          <a:p>
            <a:endParaRPr lang="en" b="1">
              <a:solidFill>
                <a:srgbClr val="A4C2F4"/>
              </a:solidFill>
              <a:latin typeface="Shadows Into Light Two"/>
              <a:ea typeface="Shadows Into Light Two"/>
              <a:cs typeface="Shadows Into Light Two"/>
              <a:sym typeface="Shadows Into Light Two"/>
            </a:endParaRPr>
          </a:p>
        </p:txBody>
      </p:sp>
      <p:pic>
        <p:nvPicPr>
          <p:cNvPr id="129" name="Shape 129"/>
          <p:cNvPicPr preferRelativeResize="0"/>
          <p:nvPr/>
        </p:nvPicPr>
        <p:blipFill>
          <a:blip r:embed="rId4"/>
          <a:stretch>
            <a:fillRect/>
          </a:stretch>
        </p:blipFill>
        <p:spPr>
          <a:xfrm>
            <a:off x="0" y="2132675"/>
            <a:ext cx="2361449" cy="3010825"/>
          </a:xfrm>
          <a:prstGeom prst="rect">
            <a:avLst/>
          </a:prstGeom>
        </p:spPr>
      </p:pic>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Shape 35"/>
        <p:cNvGrpSpPr/>
        <p:nvPr/>
      </p:nvGrpSpPr>
      <p:grpSpPr>
        <a:xfrm>
          <a:off x="0" y="0"/>
          <a:ext cx="0" cy="0"/>
          <a:chOff x="0" y="0"/>
          <a:chExt cx="0" cy="0"/>
        </a:xfrm>
      </p:grpSpPr>
      <p:sp>
        <p:nvSpPr>
          <p:cNvPr id="36" name="Shape 36"/>
          <p:cNvSpPr txBox="1">
            <a:spLocks noGrp="1"/>
          </p:cNvSpPr>
          <p:nvPr>
            <p:ph type="ctrTitle"/>
          </p:nvPr>
        </p:nvSpPr>
        <p:spPr>
          <a:xfrm>
            <a:off x="685800" y="449217"/>
            <a:ext cx="7772400" cy="1159799"/>
          </a:xfrm>
          <a:prstGeom prst="rect">
            <a:avLst/>
          </a:prstGeom>
        </p:spPr>
        <p:txBody>
          <a:bodyPr lIns="91425" tIns="91425" rIns="91425" bIns="91425" anchor="b" anchorCtr="0">
            <a:noAutofit/>
          </a:bodyPr>
          <a:lstStyle/>
          <a:p>
            <a:pPr lvl="0" rtl="0">
              <a:buNone/>
            </a:pPr>
            <a:r>
              <a:rPr lang="en" sz="3000" b="0" u="sng">
                <a:solidFill>
                  <a:srgbClr val="FF00FF"/>
                </a:solidFill>
                <a:latin typeface="Coming Soon"/>
                <a:ea typeface="Coming Soon"/>
                <a:cs typeface="Coming Soon"/>
                <a:sym typeface="Coming Soon"/>
              </a:rPr>
              <a:t>Let us introduce…………..</a:t>
            </a:r>
          </a:p>
          <a:p>
            <a:pPr>
              <a:buNone/>
            </a:pPr>
            <a:r>
              <a:rPr lang="en" sz="3000" b="0" u="sng">
                <a:solidFill>
                  <a:srgbClr val="FF00FF"/>
                </a:solidFill>
                <a:latin typeface="Coming Soon"/>
                <a:ea typeface="Coming Soon"/>
                <a:cs typeface="Coming Soon"/>
                <a:sym typeface="Coming Soon"/>
              </a:rPr>
              <a:t>THE APPLE VS. SAMSUNG GROUP!</a:t>
            </a:r>
          </a:p>
        </p:txBody>
      </p:sp>
      <p:sp>
        <p:nvSpPr>
          <p:cNvPr id="37" name="Shape 37"/>
          <p:cNvSpPr txBox="1">
            <a:spLocks noGrp="1"/>
          </p:cNvSpPr>
          <p:nvPr>
            <p:ph type="subTitle" idx="1"/>
          </p:nvPr>
        </p:nvSpPr>
        <p:spPr>
          <a:xfrm>
            <a:off x="685800" y="1705903"/>
            <a:ext cx="7772400" cy="784799"/>
          </a:xfrm>
          <a:prstGeom prst="rect">
            <a:avLst/>
          </a:prstGeom>
        </p:spPr>
        <p:txBody>
          <a:bodyPr lIns="91425" tIns="91425" rIns="91425" bIns="91425" anchor="t" anchorCtr="0">
            <a:noAutofit/>
          </a:bodyPr>
          <a:lstStyle/>
          <a:p>
            <a:pPr algn="l">
              <a:buNone/>
            </a:pPr>
            <a:r>
              <a:rPr lang="en" sz="1800">
                <a:latin typeface="Coming Soon"/>
                <a:ea typeface="Coming Soon"/>
                <a:cs typeface="Coming Soon"/>
                <a:sym typeface="Coming Soon"/>
              </a:rPr>
              <a:t>	</a:t>
            </a:r>
            <a:r>
              <a:rPr lang="en" sz="2000">
                <a:solidFill>
                  <a:srgbClr val="00FFFF"/>
                </a:solidFill>
                <a:latin typeface="Coming Soon"/>
                <a:ea typeface="Coming Soon"/>
                <a:cs typeface="Coming Soon"/>
                <a:sym typeface="Coming Soon"/>
              </a:rPr>
              <a:t>The Apple vs. Samsung group would like to present a powerpoint based on how these companies treat their workers. And we are presenting a powerpoint that shows people how these companies treat their workers and how they are similar or different. Now…..without further ado give a big round of applause for the (drumroll) APPLE VS. SAMSUNG GROUP!!!</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527900" y="136878"/>
            <a:ext cx="8229600" cy="857400"/>
          </a:xfrm>
          <a:prstGeom prst="rect">
            <a:avLst/>
          </a:prstGeom>
        </p:spPr>
        <p:txBody>
          <a:bodyPr lIns="91425" tIns="91425" rIns="91425" bIns="91425" anchor="b" anchorCtr="0">
            <a:noAutofit/>
          </a:bodyPr>
          <a:lstStyle/>
          <a:p>
            <a:pPr>
              <a:buNone/>
            </a:pPr>
            <a:r>
              <a:rPr lang="en" sz="3000">
                <a:solidFill>
                  <a:srgbClr val="0000FF"/>
                </a:solidFill>
                <a:latin typeface="Shadows Into Light Two"/>
                <a:ea typeface="Shadows Into Light Two"/>
                <a:cs typeface="Shadows Into Light Two"/>
                <a:sym typeface="Shadows Into Light Two"/>
              </a:rPr>
              <a:t>Facts on iPhones and Other Apple Products</a:t>
            </a:r>
            <a:r>
              <a:rPr lang="en" sz="3000">
                <a:solidFill>
                  <a:srgbClr val="FF0000"/>
                </a:solidFill>
                <a:latin typeface="Shadows Into Light Two"/>
                <a:ea typeface="Shadows Into Light Two"/>
                <a:cs typeface="Shadows Into Light Two"/>
                <a:sym typeface="Shadows Into Light Two"/>
              </a:rPr>
              <a:t> </a:t>
            </a:r>
          </a:p>
        </p:txBody>
      </p:sp>
      <p:sp>
        <p:nvSpPr>
          <p:cNvPr id="43" name="Shape 43"/>
          <p:cNvSpPr txBox="1">
            <a:spLocks noGrp="1"/>
          </p:cNvSpPr>
          <p:nvPr>
            <p:ph type="body" idx="1"/>
          </p:nvPr>
        </p:nvSpPr>
        <p:spPr>
          <a:xfrm>
            <a:off x="0" y="895350"/>
            <a:ext cx="9067800" cy="4030499"/>
          </a:xfrm>
          <a:prstGeom prst="rect">
            <a:avLst/>
          </a:prstGeom>
        </p:spPr>
        <p:txBody>
          <a:bodyPr lIns="91425" tIns="91425" rIns="91425" bIns="91425" anchor="t" anchorCtr="0">
            <a:noAutofit/>
          </a:bodyPr>
          <a:lstStyle/>
          <a:p>
            <a:pPr marL="457200" lvl="0" indent="-342900" rtl="0">
              <a:buClr>
                <a:srgbClr val="0000FF"/>
              </a:buClr>
              <a:buSzPct val="100000"/>
              <a:buFont typeface="Shadows Into Light Two"/>
              <a:buAutoNum type="arabicPeriod"/>
            </a:pPr>
            <a:r>
              <a:rPr lang="en" sz="1800" b="1" dirty="0">
                <a:solidFill>
                  <a:srgbClr val="0000FF"/>
                </a:solidFill>
                <a:latin typeface="Shadows Into Light Two"/>
                <a:ea typeface="Shadows Into Light Two"/>
                <a:cs typeface="Shadows Into Light Two"/>
                <a:sym typeface="Shadows Into Light Two"/>
              </a:rPr>
              <a:t>Apple device screens are made of a glass that usually breaks easily if you drop it. </a:t>
            </a:r>
          </a:p>
          <a:p>
            <a:pPr marL="457200" lvl="0" indent="-342900" rtl="0">
              <a:buClr>
                <a:srgbClr val="0000FF"/>
              </a:buClr>
              <a:buSzPct val="100000"/>
              <a:buFont typeface="Shadows Into Light Two"/>
              <a:buAutoNum type="arabicPeriod"/>
            </a:pPr>
            <a:r>
              <a:rPr lang="en" sz="1800" b="1" dirty="0">
                <a:solidFill>
                  <a:srgbClr val="0000FF"/>
                </a:solidFill>
                <a:latin typeface="Shadows Into Light Two"/>
                <a:ea typeface="Shadows Into Light Two"/>
                <a:cs typeface="Shadows Into Light Two"/>
                <a:sym typeface="Shadows Into Light Two"/>
              </a:rPr>
              <a:t>Apple device cases are made from blue-prints on hand.</a:t>
            </a:r>
          </a:p>
          <a:p>
            <a:pPr marL="457200" lvl="0" indent="-342900" rtl="0">
              <a:buClr>
                <a:srgbClr val="0000FF"/>
              </a:buClr>
              <a:buSzPct val="100000"/>
              <a:buFont typeface="Shadows Into Light Two"/>
              <a:buAutoNum type="arabicPeriod"/>
            </a:pPr>
            <a:r>
              <a:rPr lang="en" sz="1800" b="1" dirty="0">
                <a:solidFill>
                  <a:srgbClr val="0000FF"/>
                </a:solidFill>
                <a:latin typeface="Shadows Into Light Two"/>
                <a:ea typeface="Shadows Into Light Two"/>
                <a:cs typeface="Shadows Into Light Two"/>
                <a:sym typeface="Shadows Into Light Two"/>
              </a:rPr>
              <a:t>The people who make the iPhones or iPhone cases work in factories and work 10 hours to get only $8 in China and $34 in Korea. </a:t>
            </a:r>
          </a:p>
          <a:p>
            <a:pPr marL="457200" lvl="0" indent="-342900" rtl="0">
              <a:buClr>
                <a:srgbClr val="0000FF"/>
              </a:buClr>
              <a:buSzPct val="100000"/>
              <a:buFont typeface="Shadows Into Light Two"/>
              <a:buAutoNum type="arabicPeriod"/>
            </a:pPr>
            <a:r>
              <a:rPr lang="en" sz="1800" b="1" dirty="0">
                <a:solidFill>
                  <a:srgbClr val="0000FF"/>
                </a:solidFill>
                <a:latin typeface="Shadows Into Light Two"/>
                <a:ea typeface="Shadows Into Light Two"/>
                <a:cs typeface="Shadows Into Light Two"/>
                <a:sym typeface="Shadows Into Light Two"/>
              </a:rPr>
              <a:t>Apple devices are very dangerous to make. </a:t>
            </a:r>
          </a:p>
          <a:p>
            <a:pPr marL="457200" lvl="0" indent="-342900" rtl="0">
              <a:buClr>
                <a:srgbClr val="0000FF"/>
              </a:buClr>
              <a:buSzPct val="100000"/>
              <a:buFont typeface="Shadows Into Light Two"/>
              <a:buAutoNum type="arabicPeriod"/>
            </a:pPr>
            <a:r>
              <a:rPr lang="en" sz="1800" b="1" dirty="0">
                <a:solidFill>
                  <a:srgbClr val="0000FF"/>
                </a:solidFill>
                <a:latin typeface="Shadows Into Light Two"/>
                <a:ea typeface="Shadows Into Light Two"/>
                <a:cs typeface="Shadows Into Light Two"/>
                <a:sym typeface="Shadows Into Light Two"/>
              </a:rPr>
              <a:t>Some other Apple products are also made dangerously in factories</a:t>
            </a:r>
          </a:p>
          <a:p>
            <a:pPr marL="457200" lvl="0" indent="-342900" rtl="0">
              <a:buClr>
                <a:srgbClr val="0000FF"/>
              </a:buClr>
              <a:buSzPct val="100000"/>
              <a:buFont typeface="Shadows Into Light Two"/>
              <a:buAutoNum type="arabicPeriod"/>
            </a:pPr>
            <a:r>
              <a:rPr lang="en" sz="1800" b="1" dirty="0">
                <a:solidFill>
                  <a:srgbClr val="0000FF"/>
                </a:solidFill>
                <a:latin typeface="Shadows Into Light Two"/>
                <a:ea typeface="Shadows Into Light Two"/>
                <a:cs typeface="Shadows Into Light Two"/>
                <a:sym typeface="Shadows Into Light Two"/>
              </a:rPr>
              <a:t>Apple iPhones are used in countries all around the world.</a:t>
            </a:r>
          </a:p>
          <a:p>
            <a:pPr marL="457200" lvl="0" indent="-342900" rtl="0">
              <a:buClr>
                <a:srgbClr val="0000FF"/>
              </a:buClr>
              <a:buSzPct val="100000"/>
              <a:buFont typeface="Shadows Into Light Two"/>
              <a:buAutoNum type="arabicPeriod"/>
            </a:pPr>
            <a:r>
              <a:rPr lang="en" sz="1800" b="1" dirty="0">
                <a:solidFill>
                  <a:srgbClr val="0000FF"/>
                </a:solidFill>
                <a:latin typeface="Shadows Into Light Two"/>
                <a:ea typeface="Shadows Into Light Two"/>
                <a:cs typeface="Shadows Into Light Two"/>
                <a:sym typeface="Shadows Into Light Two"/>
              </a:rPr>
              <a:t>iPhones have a glass cover above the screen to prevent damage to the inside of the screen.</a:t>
            </a:r>
          </a:p>
          <a:p>
            <a:pPr marL="457200" lvl="0" indent="-342900" rtl="0">
              <a:buClr>
                <a:srgbClr val="0000FF"/>
              </a:buClr>
              <a:buSzPct val="100000"/>
              <a:buFont typeface="Shadows Into Light Two"/>
              <a:buAutoNum type="arabicPeriod"/>
            </a:pPr>
            <a:r>
              <a:rPr lang="en" sz="1800" b="1" dirty="0">
                <a:solidFill>
                  <a:srgbClr val="0000FF"/>
                </a:solidFill>
                <a:latin typeface="Shadows Into Light Two"/>
                <a:ea typeface="Shadows Into Light Two"/>
                <a:cs typeface="Shadows Into Light Two"/>
                <a:sym typeface="Shadows Into Light Two"/>
              </a:rPr>
              <a:t>Apple never lowers the price of it’s products. The reason you can get them for cheap is because other companies buy them and then sell them for lower or higher prices.</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47"/>
        <p:cNvGrpSpPr/>
        <p:nvPr/>
      </p:nvGrpSpPr>
      <p:grpSpPr>
        <a:xfrm>
          <a:off x="0" y="0"/>
          <a:ext cx="0" cy="0"/>
          <a:chOff x="0" y="0"/>
          <a:chExt cx="0" cy="0"/>
        </a:xfrm>
      </p:grpSpPr>
      <p:sp>
        <p:nvSpPr>
          <p:cNvPr id="48" name="Shape 48"/>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 sz="3000">
                <a:solidFill>
                  <a:srgbClr val="FFFFFF"/>
                </a:solidFill>
                <a:latin typeface="Shadows Into Light Two"/>
                <a:ea typeface="Shadows Into Light Two"/>
                <a:cs typeface="Shadows Into Light Two"/>
                <a:sym typeface="Shadows Into Light Two"/>
              </a:rPr>
              <a:t>How are iPhones made?</a:t>
            </a:r>
          </a:p>
        </p:txBody>
      </p:sp>
      <p:sp>
        <p:nvSpPr>
          <p:cNvPr id="49" name="Shape 49"/>
          <p:cNvSpPr txBox="1">
            <a:spLocks noGrp="1"/>
          </p:cNvSpPr>
          <p:nvPr>
            <p:ph type="body" idx="1"/>
          </p:nvPr>
        </p:nvSpPr>
        <p:spPr>
          <a:xfrm>
            <a:off x="457200" y="938250"/>
            <a:ext cx="8229600" cy="3440400"/>
          </a:xfrm>
          <a:prstGeom prst="rect">
            <a:avLst/>
          </a:prstGeom>
        </p:spPr>
        <p:txBody>
          <a:bodyPr lIns="91425" tIns="91425" rIns="91425" bIns="91425" anchor="t" anchorCtr="0">
            <a:noAutofit/>
          </a:bodyPr>
          <a:lstStyle/>
          <a:p>
            <a:pPr marL="457200" lvl="0" indent="-330200" algn="just" rtl="0">
              <a:buClr>
                <a:srgbClr val="FFFFFF"/>
              </a:buClr>
              <a:buSzPct val="166666"/>
              <a:buFont typeface="Arial"/>
              <a:buChar char="•"/>
            </a:pPr>
            <a:r>
              <a:rPr lang="en" sz="1600">
                <a:solidFill>
                  <a:srgbClr val="FFFFFF"/>
                </a:solidFill>
                <a:latin typeface="Shadows Into Light Two"/>
                <a:ea typeface="Shadows Into Light Two"/>
                <a:cs typeface="Shadows Into Light Two"/>
                <a:sym typeface="Shadows Into Light Two"/>
              </a:rPr>
              <a:t>iPhones are made by putting together many parts like glass </a:t>
            </a:r>
            <a:r>
              <a:rPr lang="en" sz="1600">
                <a:solidFill>
                  <a:srgbClr val="FF0000"/>
                </a:solidFill>
                <a:latin typeface="Shadows Into Light Two"/>
                <a:ea typeface="Shadows Into Light Two"/>
                <a:cs typeface="Shadows Into Light Two"/>
                <a:sym typeface="Shadows Into Light Two"/>
              </a:rPr>
              <a:t>and other hazardous to use.</a:t>
            </a:r>
            <a:r>
              <a:rPr lang="en" sz="1600">
                <a:solidFill>
                  <a:srgbClr val="FFFFFF"/>
                </a:solidFill>
                <a:latin typeface="Shadows Into Light Two"/>
                <a:ea typeface="Shadows Into Light Two"/>
                <a:cs typeface="Shadows Into Light Two"/>
                <a:sym typeface="Shadows Into Light Two"/>
              </a:rPr>
              <a:t> They are very dangerous to make, since they contain many parts that can explode very easily. </a:t>
            </a:r>
          </a:p>
          <a:p>
            <a:pPr marL="457200" lvl="0" indent="-330200" algn="just" rtl="0">
              <a:buClr>
                <a:srgbClr val="FFFFFF"/>
              </a:buClr>
              <a:buSzPct val="166666"/>
              <a:buFont typeface="Arial"/>
              <a:buChar char="•"/>
            </a:pPr>
            <a:r>
              <a:rPr lang="en" sz="1600">
                <a:solidFill>
                  <a:srgbClr val="FFFFFF"/>
                </a:solidFill>
                <a:latin typeface="Shadows Into Light Two"/>
                <a:ea typeface="Shadows Into Light Two"/>
                <a:cs typeface="Shadows Into Light Two"/>
                <a:sym typeface="Shadows Into Light Two"/>
              </a:rPr>
              <a:t>iPhones are also dangerous because the technology is supposed to be perfect but it isn’t.</a:t>
            </a:r>
          </a:p>
          <a:p>
            <a:pPr marL="457200" lvl="0" indent="-330200" algn="just" rtl="0">
              <a:buClr>
                <a:srgbClr val="FFFFFF"/>
              </a:buClr>
              <a:buSzPct val="166666"/>
              <a:buFont typeface="Arial"/>
              <a:buChar char="•"/>
            </a:pPr>
            <a:r>
              <a:rPr lang="en" sz="1600">
                <a:solidFill>
                  <a:srgbClr val="FFFFFF"/>
                </a:solidFill>
                <a:latin typeface="Shadows Into Light Two"/>
                <a:ea typeface="Shadows Into Light Two"/>
                <a:cs typeface="Shadows Into Light Two"/>
                <a:sym typeface="Shadows Into Light Two"/>
              </a:rPr>
              <a:t>iPhones should stop letting sweatshop workers assemble the parts and sometimes are exclusively made in China as in sweatshops and the Chinese government agents are supporting this business because they think this is fair but it isn’t.</a:t>
            </a:r>
          </a:p>
          <a:p>
            <a:pPr marL="457200" lvl="0" indent="-330200" algn="just" rtl="0">
              <a:buClr>
                <a:srgbClr val="FFFFFF"/>
              </a:buClr>
              <a:buSzPct val="166666"/>
              <a:buFont typeface="Arial"/>
              <a:buChar char="•"/>
            </a:pPr>
            <a:r>
              <a:rPr lang="en" sz="1600">
                <a:solidFill>
                  <a:srgbClr val="FFFFFF"/>
                </a:solidFill>
                <a:latin typeface="Shadows Into Light Two"/>
                <a:ea typeface="Shadows Into Light Two"/>
                <a:cs typeface="Shadows Into Light Two"/>
                <a:sym typeface="Shadows Into Light Two"/>
              </a:rPr>
              <a:t>Chinese government thinks that if the people who do not work in sweatshops </a:t>
            </a:r>
            <a:r>
              <a:rPr lang="en" sz="1600">
                <a:solidFill>
                  <a:srgbClr val="FF0000"/>
                </a:solidFill>
                <a:latin typeface="Shadows Into Light Two"/>
                <a:ea typeface="Shadows Into Light Two"/>
                <a:cs typeface="Shadows Into Light Two"/>
                <a:sym typeface="Shadows Into Light Two"/>
              </a:rPr>
              <a:t>care so much</a:t>
            </a:r>
            <a:r>
              <a:rPr lang="en" sz="1600">
                <a:solidFill>
                  <a:srgbClr val="FFFFFF"/>
                </a:solidFill>
                <a:latin typeface="Shadows Into Light Two"/>
                <a:ea typeface="Shadows Into Light Two"/>
                <a:cs typeface="Shadows Into Light Two"/>
                <a:sym typeface="Shadows Into Light Two"/>
              </a:rPr>
              <a:t> about the people working in sweatshops the people should write letters and do it on their own but the Chinese government shouldn’t be supporting the business anyway.     </a:t>
            </a:r>
          </a:p>
          <a:p>
            <a:pPr marL="457200" lvl="0" indent="-330200" algn="just" rtl="0">
              <a:buClr>
                <a:srgbClr val="FFFFFF"/>
              </a:buClr>
              <a:buSzPct val="166666"/>
              <a:buFont typeface="Arial"/>
              <a:buChar char="•"/>
            </a:pPr>
            <a:r>
              <a:rPr lang="en" sz="1600">
                <a:solidFill>
                  <a:srgbClr val="FFFFFF"/>
                </a:solidFill>
                <a:latin typeface="Shadows Into Light Two"/>
                <a:ea typeface="Shadows Into Light Two"/>
                <a:cs typeface="Shadows Into Light Two"/>
                <a:sym typeface="Shadows Into Light Two"/>
              </a:rPr>
              <a:t>And China’s government doesn’t seem to be doing anything about it,  </a:t>
            </a:r>
          </a:p>
          <a:p>
            <a:pPr marL="457200" lvl="0" indent="-330200" algn="just" rtl="0">
              <a:buClr>
                <a:srgbClr val="FFFFFF"/>
              </a:buClr>
              <a:buSzPct val="166666"/>
              <a:buFont typeface="Arial"/>
              <a:buChar char="•"/>
            </a:pPr>
            <a:r>
              <a:rPr lang="en" sz="1600">
                <a:solidFill>
                  <a:srgbClr val="FFFFFF"/>
                </a:solidFill>
                <a:latin typeface="Shadows Into Light Two"/>
                <a:ea typeface="Shadows Into Light Two"/>
                <a:cs typeface="Shadows Into Light Two"/>
                <a:sym typeface="Shadows Into Light Two"/>
              </a:rPr>
              <a:t>The chinese government is supporting the business like the sweatshops. The chinese government thinks that they should be kept like this because they think that it is right.. </a:t>
            </a:r>
            <a:r>
              <a:rPr lang="en" sz="1600">
                <a:solidFill>
                  <a:srgbClr val="FF9900"/>
                </a:solidFill>
                <a:latin typeface="Shadows Into Light Two"/>
                <a:ea typeface="Shadows Into Light Two"/>
                <a:cs typeface="Shadows Into Light Two"/>
                <a:sym typeface="Shadows Into Light Two"/>
              </a:rPr>
              <a:t>  </a:t>
            </a:r>
            <a:r>
              <a:rPr lang="en" sz="1600">
                <a:solidFill>
                  <a:srgbClr val="434343"/>
                </a:solidFill>
                <a:latin typeface="Shadows Into Light Two"/>
                <a:ea typeface="Shadows Into Light Two"/>
                <a:cs typeface="Shadows Into Light Two"/>
                <a:sym typeface="Shadows Into Light Two"/>
              </a:rPr>
              <a:t>                                                                                                                                                                                                                                                  </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 sz="3000">
                <a:solidFill>
                  <a:srgbClr val="00FFFF"/>
                </a:solidFill>
                <a:latin typeface="Shadows Into Light Two"/>
                <a:ea typeface="Shadows Into Light Two"/>
                <a:cs typeface="Shadows Into Light Two"/>
                <a:sym typeface="Shadows Into Light Two"/>
              </a:rPr>
              <a:t>How are Samsung products made?</a:t>
            </a:r>
          </a:p>
        </p:txBody>
      </p:sp>
      <p:sp>
        <p:nvSpPr>
          <p:cNvPr id="55" name="Shape 55"/>
          <p:cNvSpPr txBox="1">
            <a:spLocks noGrp="1"/>
          </p:cNvSpPr>
          <p:nvPr>
            <p:ph type="body" idx="1"/>
          </p:nvPr>
        </p:nvSpPr>
        <p:spPr>
          <a:xfrm>
            <a:off x="457200" y="1135975"/>
            <a:ext cx="8229600" cy="3725699"/>
          </a:xfrm>
          <a:prstGeom prst="rect">
            <a:avLst/>
          </a:prstGeom>
        </p:spPr>
        <p:txBody>
          <a:bodyPr lIns="91425" tIns="91425" rIns="91425" bIns="91425" anchor="t" anchorCtr="0">
            <a:noAutofit/>
          </a:bodyPr>
          <a:lstStyle/>
          <a:p>
            <a:pPr marL="457200" lvl="0" indent="-342900" rtl="0">
              <a:buClr>
                <a:srgbClr val="00FFFF"/>
              </a:buClr>
              <a:buSzPct val="166666"/>
              <a:buFont typeface="Arial"/>
              <a:buChar char="•"/>
            </a:pPr>
            <a:r>
              <a:rPr lang="en" sz="1800">
                <a:solidFill>
                  <a:srgbClr val="FFFFFF"/>
                </a:solidFill>
                <a:latin typeface="Shadows Into Light Two"/>
                <a:ea typeface="Shadows Into Light Two"/>
                <a:cs typeface="Shadows Into Light Two"/>
                <a:sym typeface="Shadows Into Light Two"/>
              </a:rPr>
              <a:t>Samsung phones such as Galaxies are made in factories that work with high tech things that are really dangerous. </a:t>
            </a:r>
          </a:p>
          <a:p>
            <a:pPr marL="457200" lvl="0" indent="-342900" rtl="0">
              <a:buClr>
                <a:srgbClr val="00FFFF"/>
              </a:buClr>
              <a:buSzPct val="166666"/>
              <a:buFont typeface="Arial"/>
              <a:buChar char="•"/>
            </a:pPr>
            <a:r>
              <a:rPr lang="en" sz="1800">
                <a:solidFill>
                  <a:srgbClr val="FFFFFF"/>
                </a:solidFill>
                <a:latin typeface="Shadows Into Light Two"/>
                <a:ea typeface="Shadows Into Light Two"/>
                <a:cs typeface="Shadows Into Light Two"/>
                <a:sym typeface="Shadows Into Light Two"/>
              </a:rPr>
              <a:t>Samsung phones have high tech parts and some internet connections that might have some terrible risks. Like if something goes wrong with the high tech part like that disk in the phone that makes it function might explode and cause a fire. And if some work is not done, the people responsible for the shop might lock all the exits and keep the workers inside which leaves the workers no choice but to burn.</a:t>
            </a:r>
          </a:p>
          <a:p>
            <a:pPr marL="457200" lvl="0" indent="-342900" rtl="0">
              <a:buClr>
                <a:srgbClr val="00FFFF"/>
              </a:buClr>
              <a:buSzPct val="166666"/>
              <a:buFont typeface="Arial"/>
              <a:buChar char="•"/>
            </a:pPr>
            <a:r>
              <a:rPr lang="en" sz="1800">
                <a:solidFill>
                  <a:srgbClr val="FFFFFF"/>
                </a:solidFill>
                <a:latin typeface="Shadows Into Light Two"/>
                <a:ea typeface="Shadows Into Light Two"/>
                <a:cs typeface="Shadows Into Light Two"/>
                <a:sym typeface="Shadows Into Light Two"/>
              </a:rPr>
              <a:t>Also, sweatshop workers have to design and make the most powerful part of the device, which happens to be the disk that may explode.</a:t>
            </a:r>
          </a:p>
          <a:p>
            <a:pPr marL="457200" lvl="0" indent="-342900" rtl="0">
              <a:buClr>
                <a:srgbClr val="00FFFF"/>
              </a:buClr>
              <a:buSzPct val="166666"/>
              <a:buFont typeface="Arial"/>
              <a:buChar char="•"/>
            </a:pPr>
            <a:r>
              <a:rPr lang="en" sz="1800">
                <a:solidFill>
                  <a:srgbClr val="FFFFFF"/>
                </a:solidFill>
                <a:latin typeface="Shadows Into Light Two"/>
                <a:ea typeface="Shadows Into Light Two"/>
                <a:cs typeface="Shadows Into Light Two"/>
                <a:sym typeface="Shadows Into Light Two"/>
              </a:rPr>
              <a:t>Samsung products have a removable battery source, which means that you can change the battery unlike Apple products, which you have to break open or use a screwdriver.</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59"/>
        <p:cNvGrpSpPr/>
        <p:nvPr/>
      </p:nvGrpSpPr>
      <p:grpSpPr>
        <a:xfrm>
          <a:off x="0" y="0"/>
          <a:ext cx="0" cy="0"/>
          <a:chOff x="0" y="0"/>
          <a:chExt cx="0" cy="0"/>
        </a:xfrm>
      </p:grpSpPr>
      <p:sp>
        <p:nvSpPr>
          <p:cNvPr id="60" name="Shape 60"/>
          <p:cNvSpPr txBox="1">
            <a:spLocks noGrp="1"/>
          </p:cNvSpPr>
          <p:nvPr>
            <p:ph type="ctrTitle"/>
          </p:nvPr>
        </p:nvSpPr>
        <p:spPr>
          <a:xfrm>
            <a:off x="645600" y="217067"/>
            <a:ext cx="7772400" cy="1159799"/>
          </a:xfrm>
          <a:prstGeom prst="rect">
            <a:avLst/>
          </a:prstGeom>
        </p:spPr>
        <p:txBody>
          <a:bodyPr lIns="91425" tIns="91425" rIns="91425" bIns="91425" anchor="b" anchorCtr="0">
            <a:noAutofit/>
          </a:bodyPr>
          <a:lstStyle/>
          <a:p>
            <a:pPr algn="l">
              <a:buNone/>
            </a:pPr>
            <a:r>
              <a:rPr lang="en" sz="3000">
                <a:solidFill>
                  <a:srgbClr val="FFFF00"/>
                </a:solidFill>
                <a:latin typeface="Shadows Into Light Two"/>
                <a:ea typeface="Shadows Into Light Two"/>
                <a:cs typeface="Shadows Into Light Two"/>
                <a:sym typeface="Shadows Into Light Two"/>
              </a:rPr>
              <a:t>How are the people who make Apple products treated?</a:t>
            </a:r>
          </a:p>
        </p:txBody>
      </p:sp>
      <p:sp>
        <p:nvSpPr>
          <p:cNvPr id="61" name="Shape 61"/>
          <p:cNvSpPr txBox="1">
            <a:spLocks noGrp="1"/>
          </p:cNvSpPr>
          <p:nvPr>
            <p:ph type="subTitle" idx="1"/>
          </p:nvPr>
        </p:nvSpPr>
        <p:spPr>
          <a:xfrm>
            <a:off x="685800" y="1584300"/>
            <a:ext cx="7772400" cy="3089400"/>
          </a:xfrm>
          <a:prstGeom prst="rect">
            <a:avLst/>
          </a:prstGeom>
        </p:spPr>
        <p:txBody>
          <a:bodyPr lIns="91425" tIns="91425" rIns="91425" bIns="91425" anchor="t" anchorCtr="0">
            <a:noAutofit/>
          </a:bodyPr>
          <a:lstStyle/>
          <a:p>
            <a:pPr marL="457200" lvl="0" indent="-342900" algn="l" rtl="0">
              <a:buClr>
                <a:srgbClr val="FFFF00"/>
              </a:buClr>
              <a:buSzPct val="100000"/>
              <a:buFont typeface="Shadows Into Light Two"/>
              <a:buChar char="●"/>
            </a:pPr>
            <a:r>
              <a:rPr lang="en" sz="1800">
                <a:solidFill>
                  <a:srgbClr val="FFFF00"/>
                </a:solidFill>
                <a:latin typeface="Shadows Into Light Two"/>
                <a:ea typeface="Shadows Into Light Two"/>
                <a:cs typeface="Shadows Into Light Two"/>
                <a:sym typeface="Shadows Into Light Two"/>
              </a:rPr>
              <a:t>Apple products are made in China and they are being treated very harshly.</a:t>
            </a:r>
          </a:p>
          <a:p>
            <a:pPr marL="457200" lvl="0" indent="-342900" algn="l" rtl="0">
              <a:buClr>
                <a:srgbClr val="FFFF00"/>
              </a:buClr>
              <a:buSzPct val="100000"/>
              <a:buFont typeface="Shadows Into Light Two"/>
              <a:buChar char="●"/>
            </a:pPr>
            <a:r>
              <a:rPr lang="en" sz="1800">
                <a:solidFill>
                  <a:srgbClr val="FFFF00"/>
                </a:solidFill>
                <a:latin typeface="Shadows Into Light Two"/>
                <a:ea typeface="Shadows Into Light Two"/>
                <a:cs typeface="Shadows Into Light Two"/>
                <a:sym typeface="Shadows Into Light Two"/>
              </a:rPr>
              <a:t>They are making their workers work 12-14 hours a day and they are paying them only a few dollars. Eight dollars in China and thirty-four dollars in Korea per device to be exact.</a:t>
            </a:r>
          </a:p>
          <a:p>
            <a:pPr marL="457200" lvl="0" indent="-342900" algn="l" rtl="0">
              <a:buClr>
                <a:srgbClr val="FFFF00"/>
              </a:buClr>
              <a:buSzPct val="100000"/>
              <a:buFont typeface="Shadows Into Light Two"/>
              <a:buChar char="●"/>
            </a:pPr>
            <a:r>
              <a:rPr lang="en" sz="1800">
                <a:solidFill>
                  <a:srgbClr val="FFFF00"/>
                </a:solidFill>
                <a:latin typeface="Shadows Into Light Two"/>
                <a:ea typeface="Shadows Into Light Two"/>
                <a:cs typeface="Shadows Into Light Two"/>
                <a:sym typeface="Shadows Into Light Two"/>
              </a:rPr>
              <a:t>Also, the conditions they work in is horrible. They have to work in big factories that don’t even have heating or air conditioning.</a:t>
            </a:r>
          </a:p>
          <a:p>
            <a:pPr marL="457200" lvl="0" indent="-342900" algn="l" rtl="0">
              <a:buClr>
                <a:srgbClr val="FFFF00"/>
              </a:buClr>
              <a:buSzPct val="100000"/>
              <a:buFont typeface="Shadows Into Light Two"/>
              <a:buChar char="●"/>
            </a:pPr>
            <a:r>
              <a:rPr lang="en" sz="1800">
                <a:solidFill>
                  <a:srgbClr val="FFFF00"/>
                </a:solidFill>
                <a:latin typeface="Shadows Into Light Two"/>
                <a:ea typeface="Shadows Into Light Two"/>
                <a:cs typeface="Shadows Into Light Two"/>
                <a:sym typeface="Shadows Into Light Two"/>
              </a:rPr>
              <a:t>The workers are being forced to work for a long time and they have to do quality work or they don’t get payed as much.</a:t>
            </a:r>
          </a:p>
          <a:p>
            <a:pPr marL="457200" lvl="0" indent="-342900" algn="l" rtl="0">
              <a:buClr>
                <a:srgbClr val="FFFF00"/>
              </a:buClr>
              <a:buSzPct val="100000"/>
              <a:buFont typeface="Shadows Into Light Two"/>
              <a:buChar char="●"/>
            </a:pPr>
            <a:r>
              <a:rPr lang="en" sz="1800">
                <a:solidFill>
                  <a:srgbClr val="FFFF00"/>
                </a:solidFill>
                <a:latin typeface="Shadows Into Light Two"/>
                <a:ea typeface="Shadows Into Light Two"/>
                <a:cs typeface="Shadows Into Light Two"/>
                <a:sym typeface="Shadows Into Light Two"/>
              </a:rPr>
              <a:t>The people in China and Korea are suffering a lot since they have to do so much work.</a:t>
            </a:r>
          </a:p>
          <a:p>
            <a:endParaRPr lang="en" sz="1800">
              <a:solidFill>
                <a:srgbClr val="FFFF00"/>
              </a:solidFill>
              <a:latin typeface="Shadows Into Light Two"/>
              <a:ea typeface="Shadows Into Light Two"/>
              <a:cs typeface="Shadows Into Light Two"/>
              <a:sym typeface="Shadows Into Light Two"/>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457200" y="91878"/>
            <a:ext cx="8229600" cy="857400"/>
          </a:xfrm>
          <a:prstGeom prst="rect">
            <a:avLst/>
          </a:prstGeom>
        </p:spPr>
        <p:txBody>
          <a:bodyPr lIns="91425" tIns="91425" rIns="91425" bIns="91425" anchor="b" anchorCtr="0">
            <a:noAutofit/>
          </a:bodyPr>
          <a:lstStyle/>
          <a:p>
            <a:pPr>
              <a:buNone/>
            </a:pPr>
            <a:r>
              <a:rPr lang="en" sz="2400">
                <a:solidFill>
                  <a:schemeClr val="lt1"/>
                </a:solidFill>
                <a:latin typeface="Shadows Into Light Two"/>
                <a:ea typeface="Shadows Into Light Two"/>
                <a:cs typeface="Shadows Into Light Two"/>
                <a:sym typeface="Shadows Into Light Two"/>
              </a:rPr>
              <a:t>So, Why Can’t They Stop Working In These Factories?</a:t>
            </a:r>
          </a:p>
        </p:txBody>
      </p:sp>
      <p:sp>
        <p:nvSpPr>
          <p:cNvPr id="67" name="Shape 67"/>
          <p:cNvSpPr txBox="1">
            <a:spLocks noGrp="1"/>
          </p:cNvSpPr>
          <p:nvPr>
            <p:ph type="body" idx="1"/>
          </p:nvPr>
        </p:nvSpPr>
        <p:spPr>
          <a:xfrm>
            <a:off x="457200" y="910175"/>
            <a:ext cx="8229600" cy="3725699"/>
          </a:xfrm>
          <a:prstGeom prst="rect">
            <a:avLst/>
          </a:prstGeom>
        </p:spPr>
        <p:txBody>
          <a:bodyPr lIns="91425" tIns="91425" rIns="91425" bIns="91425" anchor="t" anchorCtr="0">
            <a:noAutofit/>
          </a:bodyPr>
          <a:lstStyle/>
          <a:p>
            <a:pPr lvl="0" algn="just" rtl="0">
              <a:buNone/>
            </a:pPr>
            <a:r>
              <a:rPr lang="en" sz="2000">
                <a:solidFill>
                  <a:srgbClr val="FFFFFF"/>
                </a:solidFill>
                <a:latin typeface="Shadows Into Light Two"/>
                <a:ea typeface="Shadows Into Light Two"/>
                <a:cs typeface="Shadows Into Light Two"/>
                <a:sym typeface="Shadows Into Light Two"/>
              </a:rPr>
              <a:t>Many people working in these factories have no other choice. They don’t have any other job to work in and need the money. Unfortunately, they are just encouraging sweatshop labor and have no other choice. Since there is no other choice, nobody can help them. Nobody, but us. There are very little jobs offered in China, but even if one is better than sweatshops, many people don’t qualify for the jobs. Sweatshops are almost at the very bottom of the list, and lots of people end up in these dangerous factories where they barely get paid. They have no choice. As most people say, it is better to have very little of something, than to have nothing at all. Well, sweatshop workers prove them right. They need all the money they can get to support their families as much as possible. They need all the money they can get to at least survive. </a:t>
            </a:r>
          </a:p>
        </p:txBody>
      </p:sp>
    </p:spTree>
  </p:cSld>
  <p:clrMapOvr>
    <a:masterClrMapping/>
  </p:clrMapOvr>
  <p:transition>
    <p:push dir="r"/>
  </p:transition>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94874" y="205975"/>
            <a:ext cx="8592000" cy="411299"/>
          </a:xfrm>
          <a:prstGeom prst="rect">
            <a:avLst/>
          </a:prstGeom>
        </p:spPr>
        <p:txBody>
          <a:bodyPr lIns="91425" tIns="91425" rIns="91425" bIns="91425" anchor="b" anchorCtr="0">
            <a:noAutofit/>
          </a:bodyPr>
          <a:lstStyle/>
          <a:p>
            <a:pPr>
              <a:buNone/>
            </a:pPr>
            <a:r>
              <a:rPr lang="en" sz="2400">
                <a:latin typeface="Shadows Into Light Two"/>
                <a:ea typeface="Shadows Into Light Two"/>
                <a:cs typeface="Shadows Into Light Two"/>
                <a:sym typeface="Shadows Into Light Two"/>
              </a:rPr>
              <a:t>Problems With China and </a:t>
            </a:r>
            <a:r>
              <a:rPr lang="en" sz="2400">
                <a:solidFill>
                  <a:srgbClr val="000000"/>
                </a:solidFill>
                <a:latin typeface="Shadows Into Light Two"/>
                <a:ea typeface="Shadows Into Light Two"/>
                <a:cs typeface="Shadows Into Light Two"/>
                <a:sym typeface="Shadows Into Light Two"/>
              </a:rPr>
              <a:t>Korea</a:t>
            </a:r>
          </a:p>
        </p:txBody>
      </p:sp>
      <p:sp>
        <p:nvSpPr>
          <p:cNvPr id="73" name="Shape 73"/>
          <p:cNvSpPr txBox="1">
            <a:spLocks noGrp="1"/>
          </p:cNvSpPr>
          <p:nvPr>
            <p:ph type="body" idx="1"/>
          </p:nvPr>
        </p:nvSpPr>
        <p:spPr>
          <a:xfrm>
            <a:off x="0" y="379525"/>
            <a:ext cx="8930399" cy="4546200"/>
          </a:xfrm>
          <a:prstGeom prst="rect">
            <a:avLst/>
          </a:prstGeom>
        </p:spPr>
        <p:txBody>
          <a:bodyPr lIns="91425" tIns="91425" rIns="91425" bIns="91425" anchor="t" anchorCtr="0">
            <a:noAutofit/>
          </a:bodyPr>
          <a:lstStyle/>
          <a:p>
            <a:pPr lvl="0" algn="just" rtl="0">
              <a:buNone/>
            </a:pPr>
            <a:r>
              <a:rPr lang="en" sz="1600" b="1">
                <a:latin typeface="Coming Soon"/>
                <a:ea typeface="Coming Soon"/>
                <a:cs typeface="Coming Soon"/>
                <a:sym typeface="Coming Soon"/>
              </a:rPr>
              <a:t>China’s Problem</a:t>
            </a:r>
          </a:p>
          <a:p>
            <a:pPr lvl="0" algn="just" rtl="0">
              <a:buNone/>
            </a:pPr>
            <a:r>
              <a:rPr lang="en" sz="1600">
                <a:solidFill>
                  <a:srgbClr val="000000"/>
                </a:solidFill>
                <a:latin typeface="Coming Soon"/>
                <a:ea typeface="Coming Soon"/>
                <a:cs typeface="Coming Soon"/>
                <a:sym typeface="Coming Soon"/>
              </a:rPr>
              <a:t>China’s economy is stepping up quickly into </a:t>
            </a:r>
            <a:r>
              <a:rPr lang="en" sz="1600">
                <a:solidFill>
                  <a:srgbClr val="FFFFFF"/>
                </a:solidFill>
                <a:latin typeface="Coming Soon"/>
                <a:ea typeface="Coming Soon"/>
                <a:cs typeface="Coming Soon"/>
                <a:sym typeface="Coming Soon"/>
              </a:rPr>
              <a:t>first place in the world. So, why do people need to </a:t>
            </a:r>
            <a:r>
              <a:rPr lang="en" sz="1600">
                <a:solidFill>
                  <a:srgbClr val="000000"/>
                </a:solidFill>
                <a:latin typeface="Coming Soon"/>
                <a:ea typeface="Coming Soon"/>
                <a:cs typeface="Coming Soon"/>
                <a:sym typeface="Coming Soon"/>
              </a:rPr>
              <a:t>work in these factories with so little money? </a:t>
            </a:r>
            <a:r>
              <a:rPr lang="en" sz="1600">
                <a:solidFill>
                  <a:srgbClr val="FFFFFF"/>
                </a:solidFill>
                <a:latin typeface="Coming Soon"/>
                <a:ea typeface="Coming Soon"/>
                <a:cs typeface="Coming Soon"/>
                <a:sym typeface="Coming Soon"/>
              </a:rPr>
              <a:t>While China’s economy may be growing to be the </a:t>
            </a:r>
            <a:r>
              <a:rPr lang="en" sz="1600">
                <a:solidFill>
                  <a:srgbClr val="000000"/>
                </a:solidFill>
                <a:latin typeface="Coming Soon"/>
                <a:ea typeface="Coming Soon"/>
                <a:cs typeface="Coming Soon"/>
                <a:sym typeface="Coming Soon"/>
              </a:rPr>
              <a:t>best in the world, the economy’s balance is </a:t>
            </a:r>
            <a:r>
              <a:rPr lang="en" sz="1600">
                <a:solidFill>
                  <a:srgbClr val="FFFFFF"/>
                </a:solidFill>
                <a:latin typeface="Coming Soon"/>
                <a:ea typeface="Coming Soon"/>
                <a:cs typeface="Coming Soon"/>
                <a:sym typeface="Coming Soon"/>
              </a:rPr>
              <a:t>just TERRIBLE. In some parts of China, especially in </a:t>
            </a:r>
            <a:r>
              <a:rPr lang="en" sz="1600">
                <a:solidFill>
                  <a:srgbClr val="000000"/>
                </a:solidFill>
                <a:latin typeface="Coming Soon"/>
                <a:ea typeface="Coming Soon"/>
                <a:cs typeface="Coming Soon"/>
                <a:sym typeface="Coming Soon"/>
              </a:rPr>
              <a:t>large cities, people have the privilege to get </a:t>
            </a:r>
            <a:r>
              <a:rPr lang="en" sz="1600">
                <a:solidFill>
                  <a:srgbClr val="FFFFFF"/>
                </a:solidFill>
                <a:latin typeface="Coming Soon"/>
                <a:ea typeface="Coming Soon"/>
                <a:cs typeface="Coming Soon"/>
                <a:sym typeface="Coming Soon"/>
              </a:rPr>
              <a:t>rich. Many people can have an amount equal to $10</a:t>
            </a:r>
            <a:r>
              <a:rPr lang="en" sz="1600">
                <a:solidFill>
                  <a:srgbClr val="000000"/>
                </a:solidFill>
                <a:latin typeface="Coming Soon"/>
                <a:ea typeface="Coming Soon"/>
                <a:cs typeface="Coming Soon"/>
                <a:sym typeface="Coming Soon"/>
              </a:rPr>
              <a:t> trillion! Phew! That is a lot of money! </a:t>
            </a:r>
            <a:r>
              <a:rPr lang="en" sz="1600">
                <a:solidFill>
                  <a:srgbClr val="FFFFFF"/>
                </a:solidFill>
                <a:latin typeface="Coming Soon"/>
                <a:ea typeface="Coming Soon"/>
                <a:cs typeface="Coming Soon"/>
                <a:sym typeface="Coming Soon"/>
              </a:rPr>
              <a:t>In other parts of China, especially in rural areas away</a:t>
            </a:r>
            <a:r>
              <a:rPr lang="en" sz="1600">
                <a:solidFill>
                  <a:srgbClr val="000000"/>
                </a:solidFill>
                <a:latin typeface="Coming Soon"/>
                <a:ea typeface="Coming Soon"/>
                <a:cs typeface="Coming Soon"/>
                <a:sym typeface="Coming Soon"/>
              </a:rPr>
              <a:t> from cities, people have no money, have </a:t>
            </a:r>
            <a:r>
              <a:rPr lang="en" sz="1600">
                <a:solidFill>
                  <a:srgbClr val="FFFFFF"/>
                </a:solidFill>
                <a:latin typeface="Coming Soon"/>
                <a:ea typeface="Coming Soon"/>
                <a:cs typeface="Coming Soon"/>
                <a:sym typeface="Coming Soon"/>
              </a:rPr>
              <a:t>to hike long distances to get water, and cannot grow</a:t>
            </a:r>
            <a:r>
              <a:rPr lang="en" sz="1600">
                <a:solidFill>
                  <a:srgbClr val="000000"/>
                </a:solidFill>
                <a:latin typeface="Coming Soon"/>
                <a:ea typeface="Coming Soon"/>
                <a:cs typeface="Coming Soon"/>
                <a:sym typeface="Coming Soon"/>
              </a:rPr>
              <a:t> crops due to very rocky land.</a:t>
            </a:r>
          </a:p>
          <a:p>
            <a:pPr lvl="0" algn="just" rtl="0">
              <a:buNone/>
            </a:pPr>
            <a:r>
              <a:rPr lang="en" sz="1600" b="1">
                <a:solidFill>
                  <a:srgbClr val="000000"/>
                </a:solidFill>
                <a:latin typeface="Coming Soon"/>
                <a:ea typeface="Coming Soon"/>
                <a:cs typeface="Coming Soon"/>
                <a:sym typeface="Coming Soon"/>
              </a:rPr>
              <a:t>North Korea’s Problem</a:t>
            </a:r>
          </a:p>
          <a:p>
            <a:pPr lvl="0" algn="just" rtl="0">
              <a:buNone/>
            </a:pPr>
            <a:r>
              <a:rPr lang="en" sz="1600">
                <a:solidFill>
                  <a:srgbClr val="000000"/>
                </a:solidFill>
                <a:latin typeface="Coming Soon"/>
                <a:ea typeface="Coming Soon"/>
                <a:cs typeface="Coming Soon"/>
                <a:sym typeface="Coming Soon"/>
              </a:rPr>
              <a:t>North Korea’s economy is a very well </a:t>
            </a:r>
            <a:r>
              <a:rPr lang="en" sz="1600">
                <a:solidFill>
                  <a:srgbClr val="FFFFFF"/>
                </a:solidFill>
                <a:latin typeface="Coming Soon"/>
                <a:ea typeface="Coming Soon"/>
                <a:cs typeface="Coming Soon"/>
                <a:sym typeface="Coming Soon"/>
              </a:rPr>
              <a:t>built system. Even if their economy is still growing,</a:t>
            </a:r>
            <a:r>
              <a:rPr lang="en" sz="1600">
                <a:solidFill>
                  <a:srgbClr val="000000"/>
                </a:solidFill>
                <a:latin typeface="Coming Soon"/>
                <a:ea typeface="Coming Soon"/>
                <a:cs typeface="Coming Soon"/>
                <a:sym typeface="Coming Soon"/>
              </a:rPr>
              <a:t> doesn’t mean that the people in it are still. Since the 1900’s, North Korea has been through famine many times through. This is the exact reason why parents and some underaged ‘students’ are risking their lives for money, food and each other. They fight to get food each and every day due to those who are greedy. Maybe some are filthy rich but they just don’t want to share their profits with others but others just might be middle-classed but they are still donating and contributing to their neighbors. </a:t>
            </a:r>
          </a:p>
          <a:p>
            <a:endParaRPr lang="en" sz="1600">
              <a:solidFill>
                <a:srgbClr val="000000"/>
              </a:solidFill>
              <a:latin typeface="Coming Soon"/>
              <a:ea typeface="Coming Soon"/>
              <a:cs typeface="Coming Soon"/>
              <a:sym typeface="Coming Soon"/>
            </a:endParaRP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 sz="2400">
                <a:solidFill>
                  <a:srgbClr val="FFFFFF"/>
                </a:solidFill>
                <a:latin typeface="Shadows Into Light Two"/>
                <a:ea typeface="Shadows Into Light Two"/>
                <a:cs typeface="Shadows Into Light Two"/>
                <a:sym typeface="Shadows Into Light Two"/>
              </a:rPr>
              <a:t>But isn’t this illegal? </a:t>
            </a:r>
          </a:p>
        </p:txBody>
      </p:sp>
      <p:sp>
        <p:nvSpPr>
          <p:cNvPr id="79" name="Shape 79"/>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381000" rtl="0">
              <a:buClr>
                <a:schemeClr val="lt1"/>
              </a:buClr>
              <a:buSzPct val="166666"/>
              <a:buFont typeface="Arial"/>
              <a:buChar char="•"/>
            </a:pPr>
            <a:r>
              <a:rPr lang="en" sz="2400">
                <a:solidFill>
                  <a:schemeClr val="lt1"/>
                </a:solidFill>
                <a:latin typeface="Shadows Into Light Two"/>
                <a:ea typeface="Shadows Into Light Two"/>
                <a:cs typeface="Shadows Into Light Two"/>
                <a:sym typeface="Shadows Into Light Two"/>
              </a:rPr>
              <a:t>The reason why these people working in these situations it is because they need more money. </a:t>
            </a:r>
          </a:p>
          <a:p>
            <a:pPr marL="457200" lvl="0" indent="-381000" rtl="0">
              <a:buClr>
                <a:schemeClr val="lt1"/>
              </a:buClr>
              <a:buSzPct val="166666"/>
              <a:buFont typeface="Arial"/>
              <a:buChar char="•"/>
            </a:pPr>
            <a:r>
              <a:rPr lang="en" sz="2400">
                <a:solidFill>
                  <a:schemeClr val="lt1"/>
                </a:solidFill>
                <a:latin typeface="Shadows Into Light Two"/>
                <a:ea typeface="Shadows Into Light Two"/>
                <a:cs typeface="Shadows Into Light Two"/>
                <a:sym typeface="Shadows Into Light Two"/>
              </a:rPr>
              <a:t>The Chinese government thinks that if the people really care then they should send letters and make it stop when they have all the power to do what they want the workshops to do. Until we do, they will become more and more powerful.</a:t>
            </a:r>
          </a:p>
          <a:p>
            <a:pPr marL="457200" lvl="0" indent="-381000" rtl="0">
              <a:buClr>
                <a:schemeClr val="lt1"/>
              </a:buClr>
              <a:buSzPct val="166666"/>
              <a:buFont typeface="Arial"/>
              <a:buChar char="•"/>
            </a:pPr>
            <a:r>
              <a:rPr lang="en" sz="2400">
                <a:solidFill>
                  <a:schemeClr val="lt1"/>
                </a:solidFill>
                <a:latin typeface="Shadows Into Light Two"/>
                <a:ea typeface="Shadows Into Light Two"/>
                <a:cs typeface="Shadows Into Light Two"/>
                <a:sym typeface="Shadows Into Light Two"/>
              </a:rPr>
              <a:t>The sweatshop workers should arouse their economy by protesting and maybe going on a strike. But remember they can’t. The bosses of these sweatshop workers are greedily taking advantage of this point of view.</a:t>
            </a:r>
          </a:p>
          <a:p>
            <a:endParaRPr lang="en" sz="2400">
              <a:solidFill>
                <a:schemeClr val="lt1"/>
              </a:solidFill>
              <a:latin typeface="Shadows Into Light Two"/>
              <a:ea typeface="Shadows Into Light Two"/>
              <a:cs typeface="Shadows Into Light Two"/>
              <a:sym typeface="Shadows Into Light Two"/>
            </a:endParaRPr>
          </a:p>
          <a:p>
            <a:endParaRPr lang="en" sz="2400">
              <a:solidFill>
                <a:schemeClr val="lt1"/>
              </a:solidFill>
              <a:latin typeface="Shadows Into Light Two"/>
              <a:ea typeface="Shadows Into Light Two"/>
              <a:cs typeface="Shadows Into Light Two"/>
              <a:sym typeface="Shadows Into Light Two"/>
            </a:endParaRPr>
          </a:p>
          <a:p>
            <a:pPr>
              <a:buNone/>
            </a:pPr>
            <a:r>
              <a:rPr lang="en" sz="1800">
                <a:solidFill>
                  <a:schemeClr val="lt1"/>
                </a:solidFill>
                <a:latin typeface="Shadows Into Light Two"/>
                <a:ea typeface="Shadows Into Light Two"/>
                <a:cs typeface="Shadows Into Light Two"/>
                <a:sym typeface="Shadows Into Light Two"/>
              </a:rPr>
              <a:t>  </a:t>
            </a:r>
          </a:p>
        </p:txBody>
      </p:sp>
    </p:spTree>
  </p:cSld>
  <p:clrMapOvr>
    <a:masterClrMapping/>
  </p:clrMapOvr>
  <p:transition spd="slow">
    <p:cut/>
  </p:transition>
</p:sld>
</file>

<file path=ppt/theme/theme1.xml><?xml version="1.0" encoding="utf-8"?>
<a:theme xmlns:a="http://schemas.openxmlformats.org/drawingml/2006/main"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1198</Words>
  <Application>Microsoft Office PowerPoint</Application>
  <PresentationFormat>On-screen Show (16:9)</PresentationFormat>
  <Paragraphs>50</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simple-light</vt:lpstr>
      <vt:lpstr>PowerPoint Presentation</vt:lpstr>
      <vt:lpstr>Let us introduce………….. THE APPLE VS. SAMSUNG GROUP!</vt:lpstr>
      <vt:lpstr>Facts on iPhones and Other Apple Products </vt:lpstr>
      <vt:lpstr>How are iPhones made?</vt:lpstr>
      <vt:lpstr>How are Samsung products made?</vt:lpstr>
      <vt:lpstr>How are the people who make Apple products treated?</vt:lpstr>
      <vt:lpstr>So, Why Can’t They Stop Working In These Factories?</vt:lpstr>
      <vt:lpstr>Problems With China and Korea</vt:lpstr>
      <vt:lpstr>But isn’t this illegal? </vt:lpstr>
      <vt:lpstr>HOPE YOU ENJOYED THIS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student</cp:lastModifiedBy>
  <cp:revision>1</cp:revision>
  <dcterms:modified xsi:type="dcterms:W3CDTF">2014-02-05T15:01:49Z</dcterms:modified>
</cp:coreProperties>
</file>